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0" r:id="rId3"/>
    <p:sldId id="278" r:id="rId4"/>
    <p:sldId id="271" r:id="rId5"/>
    <p:sldId id="272" r:id="rId6"/>
    <p:sldId id="273" r:id="rId7"/>
    <p:sldId id="256" r:id="rId8"/>
    <p:sldId id="279" r:id="rId9"/>
    <p:sldId id="269" r:id="rId10"/>
    <p:sldId id="261" r:id="rId11"/>
    <p:sldId id="274" r:id="rId12"/>
    <p:sldId id="275" r:id="rId13"/>
    <p:sldId id="257" r:id="rId14"/>
    <p:sldId id="276" r:id="rId15"/>
    <p:sldId id="262" r:id="rId16"/>
    <p:sldId id="264" r:id="rId17"/>
    <p:sldId id="263" r:id="rId18"/>
    <p:sldId id="277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797152"/>
            <a:ext cx="7571184" cy="13290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t-RU" sz="2400" b="1" dirty="0" smtClean="0">
                <a:solidFill>
                  <a:schemeClr val="tx2">
                    <a:lumMod val="75000"/>
                  </a:schemeClr>
                </a:solidFill>
              </a:rPr>
              <a:t>Төзеде: Әхтәмова </a:t>
            </a:r>
            <a:r>
              <a:rPr lang="tt-RU" sz="2400" b="1" dirty="0">
                <a:solidFill>
                  <a:schemeClr val="tx2">
                    <a:lumMod val="75000"/>
                  </a:schemeClr>
                </a:solidFill>
              </a:rPr>
              <a:t>Гөлназ Мингали </a:t>
            </a:r>
            <a:r>
              <a:rPr lang="tt-RU" sz="2400" b="1" dirty="0" smtClean="0">
                <a:solidFill>
                  <a:schemeClr val="tx2">
                    <a:lumMod val="75000"/>
                  </a:schemeClr>
                </a:solidFill>
              </a:rPr>
              <a:t>кызы</a:t>
            </a:r>
          </a:p>
          <a:p>
            <a:pPr marL="0" indent="0">
              <a:buNone/>
            </a:pPr>
            <a:r>
              <a:rPr lang="tt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t-RU" sz="2400" b="1" dirty="0">
                <a:solidFill>
                  <a:schemeClr val="tx2">
                    <a:lumMod val="75000"/>
                  </a:schemeClr>
                </a:solidFill>
              </a:rPr>
              <a:t>Совет районы 175 нче гимназиянең </a:t>
            </a:r>
            <a:endParaRPr lang="tt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t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t-RU" sz="2400" b="1" dirty="0">
                <a:solidFill>
                  <a:schemeClr val="tx2">
                    <a:lumMod val="75000"/>
                  </a:schemeClr>
                </a:solidFill>
              </a:rPr>
              <a:t>югары  категорияле туган тел һәм әдәбияты укытучысы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127020"/>
              </p:ext>
            </p:extLst>
          </p:nvPr>
        </p:nvGraphicFramePr>
        <p:xfrm>
          <a:off x="395536" y="1916832"/>
          <a:ext cx="8291264" cy="22104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291264">
                  <a:extLst>
                    <a:ext uri="{9D8B030D-6E8A-4147-A177-3AD203B41FA5}">
                      <a16:colId xmlns:a16="http://schemas.microsoft.com/office/drawing/2014/main" val="2665795267"/>
                    </a:ext>
                  </a:extLst>
                </a:gridCol>
              </a:tblGrid>
              <a:tr h="2051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t-RU" sz="3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Һади Такташ биографиясе һәм иҗаты </a:t>
                      </a:r>
                      <a:endParaRPr lang="tt-RU" sz="3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3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tt-RU" sz="3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 чәчәкләр” шигыре(кыскартылып бирелә</a:t>
                      </a:r>
                      <a:r>
                        <a:rPr lang="tt-RU" sz="3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3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сыйныф</a:t>
                      </a:r>
                      <a:r>
                        <a:rPr lang="tt-RU" sz="3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(рус мәктәбендә укучы татар балалары өчен)</a:t>
                      </a:r>
                      <a:endParaRPr lang="ru-RU" sz="1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9" marR="5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428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480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Һади Такташ биографиясе( терәк сүзләр)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t-RU" sz="35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1901 нче ел 1 нче гыйнвар/Тамбов губернасы Сыркыды авылы/ крестьян гаиләсе/авыл мәдрәсәсе/эшкә өйрәнә/Пешлә мәдрәсәсе/газета-журналлар/ 6 балалы  гаилә/ читкә эшкә/Урта Азия/Сыркыды/китапханә мөдире/укытучы/Оренбург/ Ташкент/ </a:t>
            </a:r>
            <a:r>
              <a:rPr lang="tt-RU" sz="35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Мәскәү/Казан</a:t>
            </a:r>
            <a:r>
              <a:rPr lang="tt-RU" sz="35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/</a:t>
            </a:r>
            <a:r>
              <a:rPr lang="tt-RU" sz="35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“Җир </a:t>
            </a:r>
            <a:r>
              <a:rPr lang="tt-RU" sz="35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уллары трагедиясе”/”Мәхәббәт </a:t>
            </a:r>
            <a:r>
              <a:rPr lang="tt-RU" sz="35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тәүбәсе</a:t>
            </a:r>
            <a:r>
              <a:rPr lang="tt-RU" sz="35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”/ “Алсу” “Мокамай”/трибун-шагыйрь/драма әсәрләре/ </a:t>
            </a:r>
            <a:r>
              <a:rPr lang="tt-RU" sz="35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тиф </a:t>
            </a:r>
            <a:r>
              <a:rPr lang="tt-RU" sz="35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авыруы.</a:t>
            </a:r>
            <a:endParaRPr lang="ru-RU" sz="3500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t-RU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42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84784"/>
            <a:ext cx="59584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FF0000"/>
                </a:solidFill>
              </a:rPr>
              <a:t>Т</a:t>
            </a:r>
            <a:r>
              <a:rPr lang="tt-RU" sz="2800" dirty="0">
                <a:solidFill>
                  <a:srgbClr val="FF0000"/>
                </a:solidFill>
              </a:rPr>
              <a:t>өркемнәрдә эшләү кагыйдәләре</a:t>
            </a:r>
          </a:p>
          <a:p>
            <a:pPr>
              <a:defRPr/>
            </a:pPr>
            <a:endParaRPr lang="tt-RU" sz="2800" dirty="0"/>
          </a:p>
          <a:p>
            <a:pPr marL="457200" indent="-457200">
              <a:buFontTx/>
              <a:buChar char="-"/>
              <a:defRPr/>
            </a:pPr>
            <a:r>
              <a:rPr lang="tt-RU" sz="2800" dirty="0">
                <a:solidFill>
                  <a:schemeClr val="accent2">
                    <a:lumMod val="50000"/>
                  </a:schemeClr>
                </a:solidFill>
              </a:rPr>
              <a:t>үзең уйла</a:t>
            </a:r>
          </a:p>
          <a:p>
            <a:pPr marL="457200" indent="-457200">
              <a:buFontTx/>
              <a:buChar char="-"/>
              <a:defRPr/>
            </a:pPr>
            <a:r>
              <a:rPr lang="tt-RU" sz="2800" dirty="0">
                <a:solidFill>
                  <a:schemeClr val="accent2">
                    <a:lumMod val="50000"/>
                  </a:schemeClr>
                </a:solidFill>
              </a:rPr>
              <a:t>дустың белән киңәшләш</a:t>
            </a:r>
          </a:p>
          <a:p>
            <a:pPr marL="457200" indent="-457200">
              <a:buFontTx/>
              <a:buChar char="-"/>
              <a:defRPr/>
            </a:pPr>
            <a:r>
              <a:rPr lang="tt-RU" sz="2800" dirty="0">
                <a:solidFill>
                  <a:schemeClr val="accent2">
                    <a:lumMod val="50000"/>
                  </a:schemeClr>
                </a:solidFill>
              </a:rPr>
              <a:t>уртак фикергә кил</a:t>
            </a:r>
          </a:p>
          <a:p>
            <a:pPr marL="457200" indent="-457200">
              <a:buFontTx/>
              <a:buChar char="-"/>
              <a:defRPr/>
            </a:pPr>
            <a:r>
              <a:rPr lang="tt-RU" sz="2800" dirty="0">
                <a:solidFill>
                  <a:schemeClr val="accent2">
                    <a:lumMod val="50000"/>
                  </a:schemeClr>
                </a:solidFill>
              </a:rPr>
              <a:t>фикерне язып куй</a:t>
            </a:r>
          </a:p>
          <a:p>
            <a:pPr marL="457200" indent="-457200">
              <a:buFontTx/>
              <a:buChar char="-"/>
              <a:defRPr/>
            </a:pPr>
            <a:r>
              <a:rPr lang="tt-RU" sz="2800" dirty="0">
                <a:solidFill>
                  <a:schemeClr val="accent2">
                    <a:lumMod val="50000"/>
                  </a:schemeClr>
                </a:solidFill>
              </a:rPr>
              <a:t>башка төркем  укучыларының фикерен  тыңла</a:t>
            </a:r>
          </a:p>
        </p:txBody>
      </p:sp>
    </p:spTree>
    <p:extLst>
      <p:ext uri="{BB962C8B-B14F-4D97-AF65-F5344CB8AC3E}">
        <p14:creationId xmlns:p14="http://schemas.microsoft.com/office/powerpoint/2010/main" val="102225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628800"/>
            <a:ext cx="59584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t-RU" sz="2800" dirty="0" smtClean="0">
                <a:solidFill>
                  <a:srgbClr val="FF0000"/>
                </a:solidFill>
              </a:rPr>
              <a:t>Сүзлек эше</a:t>
            </a:r>
            <a:endParaRPr lang="tt-RU" sz="2800" dirty="0">
              <a:solidFill>
                <a:srgbClr val="FF0000"/>
              </a:solidFill>
            </a:endParaRPr>
          </a:p>
          <a:p>
            <a:pPr>
              <a:defRPr/>
            </a:pPr>
            <a:endParaRPr lang="tt-RU" sz="2800" dirty="0"/>
          </a:p>
          <a:p>
            <a:r>
              <a:rPr lang="tt-RU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Тоела-кажется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tt-RU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Күге- небо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tt-RU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Туңган-боз белән каткан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tt-RU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Мыштым гына- әкрен генә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tt-RU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Ияреп килә- арттан килә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303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4553481"/>
          </a:xfrm>
        </p:spPr>
        <p:txBody>
          <a:bodyPr>
            <a:normAutofit/>
          </a:bodyPr>
          <a:lstStyle/>
          <a:p>
            <a:r>
              <a:rPr lang="tt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Шигырьне өлешләргә бүлә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6789" y="4382081"/>
            <a:ext cx="2880320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16883" y="4354566"/>
            <a:ext cx="2606942" cy="10801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4429010"/>
            <a:ext cx="2505626" cy="10582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Берәү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979712" y="3501008"/>
            <a:ext cx="1440160" cy="6480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355976" y="3429000"/>
            <a:ext cx="72008" cy="6480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630770" y="3356992"/>
            <a:ext cx="1368152" cy="6480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1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59632" y="13725"/>
            <a:ext cx="7128792" cy="534955"/>
          </a:xfrm>
          <a:prstGeom prst="roundRect">
            <a:avLst/>
          </a:prstGeom>
        </p:spPr>
        <p:style>
          <a:lnRef idx="2">
            <a:schemeClr val="accent1"/>
          </a:lnRef>
          <a:fillRef idx="1003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t-RU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Шигырь буенча </a:t>
            </a:r>
            <a:r>
              <a:rPr lang="tt-RU" sz="2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эш. Төркемнәрдә эш</a:t>
            </a:r>
            <a:endParaRPr lang="tt-RU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33553"/>
              </p:ext>
            </p:extLst>
          </p:nvPr>
        </p:nvGraphicFramePr>
        <p:xfrm>
          <a:off x="395288" y="692150"/>
          <a:ext cx="8713787" cy="5670550"/>
        </p:xfrm>
        <a:graphic>
          <a:graphicData uri="http://schemas.openxmlformats.org/drawingml/2006/table">
            <a:tbl>
              <a:tblPr/>
              <a:tblGrid>
                <a:gridCol w="2640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9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3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t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3260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Шигырь буенча сораулар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3260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3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t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3260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Нәтиҗә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3260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3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t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3260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1.Сез шигырьдән нәрсә аңладыгыз?  Сүз нәрсә турында бара?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3260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52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t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3260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 Шигырьдән образларны табып әйтегез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3260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90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3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t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3260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3.Автор бу шигырендә нәрсә әйтергә тели?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3260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90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3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t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3260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 Мәкальләрнең ахырын табыгыз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3260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3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t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130" marR="87130" marT="43561" marB="4356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84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503" y="4858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t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Детальләр, </a:t>
            </a:r>
            <a:r>
              <a:rPr lang="tt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образлар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tt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Җил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tt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кышкы салкын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tt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tt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tt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Берәү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tt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tt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tt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чәчәкләр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t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26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332656"/>
            <a:ext cx="8579296" cy="5793507"/>
          </a:xfrm>
        </p:spPr>
        <p:txBody>
          <a:bodyPr/>
          <a:lstStyle/>
          <a:p>
            <a:pPr marL="0" indent="0">
              <a:buNone/>
            </a:pPr>
            <a:r>
              <a:rPr lang="tt-RU" u="sng" dirty="0" smtClean="0">
                <a:solidFill>
                  <a:schemeClr val="accent1">
                    <a:lumMod val="50000"/>
                  </a:schemeClr>
                </a:solidFill>
              </a:rPr>
              <a:t>Чагыштыру</a:t>
            </a:r>
            <a:r>
              <a:rPr lang="tt-RU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tt-RU" dirty="0">
                <a:solidFill>
                  <a:schemeClr val="accent1">
                    <a:lumMod val="50000"/>
                  </a:schemeClr>
                </a:solidFill>
              </a:rPr>
              <a:t>ак чәчәкләр кар белән чагыштырыла;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t-RU" u="sng" dirty="0">
                <a:solidFill>
                  <a:schemeClr val="accent1">
                    <a:lumMod val="50000"/>
                  </a:schemeClr>
                </a:solidFill>
              </a:rPr>
              <a:t>Кабатлау:</a:t>
            </a:r>
            <a:r>
              <a:rPr lang="tt-RU" dirty="0">
                <a:solidFill>
                  <a:schemeClr val="accent1">
                    <a:lumMod val="50000"/>
                  </a:schemeClr>
                </a:solidFill>
              </a:rPr>
              <a:t> Ак чәчәкләр </a:t>
            </a:r>
            <a:r>
              <a:rPr lang="tt-RU" dirty="0" smtClean="0">
                <a:solidFill>
                  <a:schemeClr val="accent1">
                    <a:lumMod val="50000"/>
                  </a:schemeClr>
                </a:solidFill>
              </a:rPr>
              <a:t>ява.</a:t>
            </a:r>
          </a:p>
          <a:p>
            <a:pPr marL="0" indent="0">
              <a:buNone/>
            </a:pPr>
            <a:r>
              <a:rPr lang="tt-RU" dirty="0" smtClean="0">
                <a:solidFill>
                  <a:schemeClr val="accent1">
                    <a:lumMod val="50000"/>
                  </a:schemeClr>
                </a:solidFill>
              </a:rPr>
              <a:t>Дөнья </a:t>
            </a:r>
            <a:r>
              <a:rPr lang="tt-RU" dirty="0">
                <a:solidFill>
                  <a:schemeClr val="accent1">
                    <a:lumMod val="50000"/>
                  </a:schemeClr>
                </a:solidFill>
              </a:rPr>
              <a:t>матур.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t-RU" dirty="0">
                <a:solidFill>
                  <a:schemeClr val="accent1">
                    <a:lumMod val="50000"/>
                  </a:schemeClr>
                </a:solidFill>
              </a:rPr>
              <a:t>Шундый матур булып тоела. </a:t>
            </a:r>
            <a:endParaRPr lang="tt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t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t-RU" dirty="0">
                <a:solidFill>
                  <a:schemeClr val="accent1">
                    <a:lumMod val="50000"/>
                  </a:schemeClr>
                </a:solidFill>
              </a:rPr>
              <a:t>Күге зәңгәр, гүя йолдызлары,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t-RU" dirty="0">
                <a:solidFill>
                  <a:schemeClr val="accent1">
                    <a:lumMod val="50000"/>
                  </a:schemeClr>
                </a:solidFill>
              </a:rPr>
              <a:t>Ак кар булып җиргә коела</a:t>
            </a:r>
            <a:r>
              <a:rPr lang="tt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tt-RU" u="sng" dirty="0" smtClean="0">
                <a:solidFill>
                  <a:schemeClr val="accent1">
                    <a:lumMod val="50000"/>
                  </a:schemeClr>
                </a:solidFill>
              </a:rPr>
              <a:t>Метафора</a:t>
            </a:r>
            <a:r>
              <a:rPr lang="tt-RU" dirty="0" smtClean="0">
                <a:solidFill>
                  <a:schemeClr val="accent1">
                    <a:lumMod val="50000"/>
                  </a:schemeClr>
                </a:solidFill>
              </a:rPr>
              <a:t>: Ак чәчәкләр ява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tt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0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4364" y="908720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tt-RU" dirty="0" smtClean="0">
              <a:solidFill>
                <a:srgbClr val="1F497D">
                  <a:lumMod val="75000"/>
                </a:srgbClr>
              </a:solidFill>
              <a:latin typeface="Times New Roman"/>
              <a:ea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t-RU" u="sng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Әсәрнең идеясе</a:t>
            </a:r>
            <a:r>
              <a:rPr lang="tt-RU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әдип яшәгән чорда ялган күп булган .Без моны аяз көнне яуган кар ярдәмендә аңлыйбыз. </a:t>
            </a:r>
            <a:r>
              <a:rPr lang="tt-RU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Шымчылар </a:t>
            </a:r>
            <a:r>
              <a:rPr lang="tt-RU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һәрвакыт гади халыкны күзәткән. Кирәк булса, тиешле җиргә </a:t>
            </a:r>
            <a:r>
              <a:rPr lang="tt-RU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җиткереп</a:t>
            </a:r>
            <a:r>
              <a:rPr lang="tt-RU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кешегә зыян салганнар. </a:t>
            </a:r>
            <a:r>
              <a:rPr lang="tt-RU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Бу Такташ яшәгән чор.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93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 descr="http://hrm.ru/hrm_old.nsf/68A6EF105985859644257CE600462ADD/$File/74333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3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1746" name="Прямоугольник 2"/>
          <p:cNvSpPr>
            <a:spLocks noChangeArrowheads="1"/>
          </p:cNvSpPr>
          <p:nvPr/>
        </p:nvSpPr>
        <p:spPr bwMode="auto">
          <a:xfrm>
            <a:off x="755650" y="2133600"/>
            <a:ext cx="76327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t-RU" sz="2800" b="1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endParaRPr lang="ru-RU" sz="2800" dirty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29701" name="Прямоугольник 2"/>
          <p:cNvSpPr>
            <a:spLocks noChangeArrowheads="1"/>
          </p:cNvSpPr>
          <p:nvPr/>
        </p:nvSpPr>
        <p:spPr bwMode="auto">
          <a:xfrm>
            <a:off x="460375" y="1658938"/>
            <a:ext cx="64150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Char char="-"/>
            </a:pPr>
            <a:r>
              <a:rPr lang="tt-RU" alt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“Ак чәчәкләр” </a:t>
            </a:r>
            <a:r>
              <a:rPr lang="tt-RU" alt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шигырен сәнгат</a:t>
            </a:r>
            <a:r>
              <a:rPr lang="ru-RU" altLang="ru-RU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ьл</a:t>
            </a:r>
            <a:r>
              <a:rPr lang="tt-RU" alt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 укырга;</a:t>
            </a:r>
            <a:endParaRPr lang="ru-RU" alt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Char char="-"/>
            </a:pPr>
            <a:r>
              <a:rPr lang="tt-RU" alt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“Матурлык- минем белән”  </a:t>
            </a:r>
            <a:r>
              <a:rPr lang="tt-RU" alt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кечкенә күләмле хикәя язарга;</a:t>
            </a:r>
            <a:endParaRPr lang="ru-RU" alt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Char char="-"/>
            </a:pPr>
            <a:r>
              <a:rPr lang="tt-RU" alt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“Матурлык” </a:t>
            </a:r>
            <a:r>
              <a:rPr lang="tt-RU" alt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сүзен  рәсем  итеп ясарга.</a:t>
            </a:r>
            <a:endParaRPr lang="ru-RU" alt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7824" y="822325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>
                <a:solidFill>
                  <a:schemeClr val="tx2">
                    <a:lumMod val="75000"/>
                  </a:schemeClr>
                </a:solidFill>
              </a:rPr>
              <a:t>Өй эше 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21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t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t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t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Игътибарыгыз өчен рәхмәт!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2010"/>
            <a:ext cx="7560319" cy="64167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31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00200"/>
            <a:ext cx="5830664" cy="49487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tt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Һади Такташ һәм Мөхәммәтҗан. “Мокамай” поэмасын күзаллау аркылы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83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56792"/>
            <a:ext cx="4896544" cy="47625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548680"/>
            <a:ext cx="6491064" cy="70609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tt-RU" sz="2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“learningapps” </a:t>
            </a:r>
            <a:r>
              <a:rPr lang="tt-RU" sz="2400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pitchFamily="34" charset="0"/>
              </a:rPr>
              <a:t>электрон кушымтасында тест. 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096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313" y="260350"/>
            <a:ext cx="8261350" cy="63706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1. “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Мокамай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”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поэмасы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кем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исеменнән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сөйләнә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?</a:t>
            </a:r>
          </a:p>
          <a:p>
            <a:pPr>
              <a:defRPr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А.Лирик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герой- автор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үзе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;</a:t>
            </a:r>
          </a:p>
          <a:p>
            <a:pPr>
              <a:defRPr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Ә.Лирик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герой.</a:t>
            </a:r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2. Автор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аны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яратып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нинди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сүзләр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куллана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?</a:t>
            </a:r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А. “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Кәкре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аяклы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дустым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җанкисәгем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,</a:t>
            </a:r>
          </a:p>
          <a:p>
            <a:pPr>
              <a:defRPr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Ул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Мокамай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бәгърем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син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идең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; </a:t>
            </a:r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Ә.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Ул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–кара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чәчле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коңгырт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кара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күзле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.</a:t>
            </a:r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3.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Мокамайның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чын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исеме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ничек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?</a:t>
            </a:r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Мөхәммәтгали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;</a:t>
            </a:r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Ә.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Мөхәммәтҗан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.</a:t>
            </a:r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4.Лирик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геройның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Мокамайга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мөнәсәбәте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нинди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?</a:t>
            </a:r>
          </a:p>
          <a:p>
            <a:pPr>
              <a:defRPr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А.Җылы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мөнәсәбәттә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: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ул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аны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гаепләми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тормышның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авырлыгы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ачлык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сине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шул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хәлгә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төшерде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ди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;</a:t>
            </a:r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Ә. Автор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салкын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карашта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. </a:t>
            </a:r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5.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Бу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әсәре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белән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Һ.Такташ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нәрсә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әйтергә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тели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?</a:t>
            </a:r>
          </a:p>
          <a:p>
            <a:pPr>
              <a:defRPr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А.Тормышта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кеше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ялгыз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булырга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тиеш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түгел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!</a:t>
            </a:r>
          </a:p>
          <a:p>
            <a:pPr>
              <a:defRPr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Ә.Кеше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үзе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генә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дә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проблемаларны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хәл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итә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ала!</a:t>
            </a:r>
          </a:p>
        </p:txBody>
      </p:sp>
    </p:spTree>
    <p:extLst>
      <p:ext uri="{BB962C8B-B14F-4D97-AF65-F5344CB8AC3E}">
        <p14:creationId xmlns:p14="http://schemas.microsoft.com/office/powerpoint/2010/main" val="65333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050" y="1773238"/>
            <a:ext cx="4572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Җаваплар</a:t>
            </a:r>
            <a:endParaRPr lang="ru-RU" sz="2800" dirty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algn="ctr">
              <a:defRPr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1.а</a:t>
            </a:r>
          </a:p>
          <a:p>
            <a:pPr algn="ctr">
              <a:defRPr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2. а</a:t>
            </a:r>
          </a:p>
          <a:p>
            <a:pPr algn="ctr">
              <a:defRPr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3. ә</a:t>
            </a:r>
          </a:p>
          <a:p>
            <a:pPr algn="ctr">
              <a:defRPr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4. а</a:t>
            </a:r>
          </a:p>
          <a:p>
            <a:pPr algn="ctr">
              <a:defRPr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5. а</a:t>
            </a:r>
          </a:p>
        </p:txBody>
      </p:sp>
    </p:spTree>
    <p:extLst>
      <p:ext uri="{BB962C8B-B14F-4D97-AF65-F5344CB8AC3E}">
        <p14:creationId xmlns:p14="http://schemas.microsoft.com/office/powerpoint/2010/main" val="351953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908719"/>
            <a:ext cx="5326360" cy="3384377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tt-RU" sz="60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рәәАчкчклә</a:t>
            </a:r>
            <a:r>
              <a:rPr lang="ru-RU" sz="4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5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490" y="1268760"/>
            <a:ext cx="2191132" cy="31472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827584" y="4776063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1901-1931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105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908719"/>
            <a:ext cx="5326360" cy="3384377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tt-RU" sz="6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“Ак чәчәкләр”</a:t>
            </a:r>
            <a:br>
              <a:rPr lang="tt-RU" sz="6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t-RU" sz="6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шигыре</a:t>
            </a:r>
            <a:r>
              <a:rPr lang="ru-RU" sz="4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5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489" y="1268760"/>
            <a:ext cx="2356211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827584" y="4776063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28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1901-1931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566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" y="44624"/>
            <a:ext cx="9136447" cy="6813376"/>
          </a:xfrm>
        </p:spPr>
      </p:pic>
    </p:spTree>
    <p:extLst>
      <p:ext uri="{BB962C8B-B14F-4D97-AF65-F5344CB8AC3E}">
        <p14:creationId xmlns:p14="http://schemas.microsoft.com/office/powerpoint/2010/main" val="30421986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465</Words>
  <Application>Microsoft Office PowerPoint</Application>
  <PresentationFormat>Экран (4:3)</PresentationFormat>
  <Paragraphs>88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Һади Такташ һәм Мөхәммәтҗан. “Мокамай” поэмасын күзаллау аркылы</vt:lpstr>
      <vt:lpstr>“learningapps” электрон кушымтасында тест. </vt:lpstr>
      <vt:lpstr>Презентация PowerPoint</vt:lpstr>
      <vt:lpstr>Презентация PowerPoint</vt:lpstr>
      <vt:lpstr>  рәәАчкчклә </vt:lpstr>
      <vt:lpstr>   “Ак чәчәкләр” шигыре </vt:lpstr>
      <vt:lpstr>Презентация PowerPoint</vt:lpstr>
      <vt:lpstr>Һади Такташ биографиясе( терәк сүзләр)</vt:lpstr>
      <vt:lpstr>Презентация PowerPoint</vt:lpstr>
      <vt:lpstr>Презентация PowerPoint</vt:lpstr>
      <vt:lpstr>Шигырьне өлешләргә бүлә</vt:lpstr>
      <vt:lpstr>Презентация PowerPoint</vt:lpstr>
      <vt:lpstr>Детальләр, образлар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Гуля</dc:creator>
  <cp:lastModifiedBy>Учитель</cp:lastModifiedBy>
  <cp:revision>33</cp:revision>
  <dcterms:created xsi:type="dcterms:W3CDTF">2019-01-23T16:48:14Z</dcterms:created>
  <dcterms:modified xsi:type="dcterms:W3CDTF">2024-01-26T19:29:16Z</dcterms:modified>
</cp:coreProperties>
</file>